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5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8" r:id="rId3"/>
    <p:sldId id="257" r:id="rId4"/>
    <p:sldId id="280" r:id="rId5"/>
    <p:sldId id="278" r:id="rId6"/>
    <p:sldId id="272" r:id="rId7"/>
    <p:sldId id="261" r:id="rId8"/>
    <p:sldId id="266" r:id="rId9"/>
    <p:sldId id="274" r:id="rId10"/>
    <p:sldId id="279" r:id="rId11"/>
    <p:sldId id="283" r:id="rId12"/>
    <p:sldId id="265" r:id="rId13"/>
    <p:sldId id="267" r:id="rId14"/>
    <p:sldId id="271" r:id="rId15"/>
    <p:sldId id="275" r:id="rId16"/>
    <p:sldId id="284" r:id="rId1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1A2907"/>
    <a:srgbClr val="6666FF"/>
    <a:srgbClr val="4A9C00"/>
    <a:srgbClr val="568616"/>
    <a:srgbClr val="D02300"/>
    <a:srgbClr val="FF3300"/>
    <a:srgbClr val="666633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00" autoAdjust="0"/>
  </p:normalViewPr>
  <p:slideViewPr>
    <p:cSldViewPr>
      <p:cViewPr varScale="1">
        <p:scale>
          <a:sx n="99" d="100"/>
          <a:sy n="99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30E03-B117-443E-91F0-B8C527D98130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B500F-ED3A-40DE-89EA-38DCAF691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0381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91CAF2-809B-413F-9653-9094FB073C38}" type="datetimeFigureOut">
              <a:rPr lang="en-US"/>
              <a:pPr>
                <a:defRPr/>
              </a:pPr>
              <a:t>5/3/2016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F66B1A9-E7B1-449A-9E8D-916B57B46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6552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66B1A9-E7B1-449A-9E8D-916B57B466D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00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66B1A9-E7B1-449A-9E8D-916B57B466D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62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5/3/2016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7772400" cy="914400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715000"/>
            <a:ext cx="7772400" cy="585787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5/3/2016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5/3/2016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5/3/2016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6"/>
          <p:cNvSpPr>
            <a:spLocks noGrp="1"/>
          </p:cNvSpPr>
          <p:nvPr>
            <p:ph type="subTitle" idx="1"/>
          </p:nvPr>
        </p:nvSpPr>
        <p:spPr bwMode="auto">
          <a:xfrm>
            <a:off x="4267200" y="4762500"/>
            <a:ext cx="4419600" cy="876300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Program Information</a:t>
            </a:r>
          </a:p>
        </p:txBody>
      </p:sp>
      <p:sp>
        <p:nvSpPr>
          <p:cNvPr id="14338" name="Title 5"/>
          <p:cNvSpPr>
            <a:spLocks noGrp="1"/>
          </p:cNvSpPr>
          <p:nvPr>
            <p:ph type="title"/>
          </p:nvPr>
        </p:nvSpPr>
        <p:spPr bwMode="auto">
          <a:xfrm>
            <a:off x="228600" y="859971"/>
            <a:ext cx="6553200" cy="1828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en-US" sz="3600" b="1" dirty="0" smtClean="0">
                <a:latin typeface="Candara" pitchFamily="34" charset="0"/>
              </a:rPr>
              <a:t>Sacramento City College                </a:t>
            </a:r>
            <a:br>
              <a:rPr lang="en-US" sz="3600" b="1" dirty="0" smtClean="0">
                <a:latin typeface="Candara" pitchFamily="34" charset="0"/>
              </a:rPr>
            </a:br>
            <a:r>
              <a:rPr lang="en-US" sz="3600" b="1" dirty="0" smtClean="0">
                <a:latin typeface="Candara" pitchFamily="34" charset="0"/>
              </a:rPr>
              <a:t>LVN To  RN Career Mobility Program</a:t>
            </a:r>
          </a:p>
        </p:txBody>
      </p:sp>
      <p:pic>
        <p:nvPicPr>
          <p:cNvPr id="6" name="Picture 4" descr="http://www.scc.losrios.edu/pio/wp-content/blogs.dir/8/files/2013/09/SCC-LOGO-EMBLEM-COLOR-273x3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62400"/>
            <a:ext cx="1600200" cy="1600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pic>
        <p:nvPicPr>
          <p:cNvPr id="7175" name="Picture 7" descr="C:\Users\w0000720\AppData\Local\Microsoft\Windows\Temporary Internet Files\Content.IE5\ABMVFMQS\MP90044846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199" y="2667000"/>
            <a:ext cx="1299087" cy="1905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67C948F-240A-4945-A302-3B6E567A02C6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>
          <a:xfrm>
            <a:off x="533400" y="381000"/>
            <a:ext cx="8153400" cy="1219200"/>
          </a:xfrm>
          <a:prstGeom prst="rect">
            <a:avLst/>
          </a:prstGeom>
        </p:spPr>
        <p:txBody>
          <a:bodyPr anchorCtr="0"/>
          <a:lstStyle/>
          <a:p>
            <a:pPr algn="l" eaLnBrk="1" hangingPunct="1">
              <a:defRPr/>
            </a:pPr>
            <a:r>
              <a:rPr lang="en-US" sz="4000" b="1" dirty="0" smtClean="0">
                <a:latin typeface="Candara" pitchFamily="34" charset="0"/>
              </a:rPr>
              <a:t>MULTI-SCREENING CRITERIA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>
          <a:xfrm>
            <a:off x="990600" y="1752600"/>
            <a:ext cx="7315200" cy="42672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en-US" sz="2800" b="1" dirty="0">
                <a:latin typeface="Candara" pitchFamily="34" charset="0"/>
              </a:rPr>
              <a:t>Previous academic degrees</a:t>
            </a:r>
          </a:p>
          <a:p>
            <a:pPr>
              <a:lnSpc>
                <a:spcPct val="110000"/>
              </a:lnSpc>
              <a:defRPr/>
            </a:pPr>
            <a:r>
              <a:rPr lang="en-US" sz="2800" b="1" dirty="0">
                <a:latin typeface="Candara" pitchFamily="34" charset="0"/>
              </a:rPr>
              <a:t>Health care certifications</a:t>
            </a:r>
          </a:p>
          <a:p>
            <a:pPr>
              <a:lnSpc>
                <a:spcPct val="110000"/>
              </a:lnSpc>
              <a:defRPr/>
            </a:pPr>
            <a:r>
              <a:rPr lang="en-US" sz="2800" b="1" dirty="0">
                <a:latin typeface="Candara" pitchFamily="34" charset="0"/>
              </a:rPr>
              <a:t>Life experiences, GPA, Veteran</a:t>
            </a:r>
          </a:p>
          <a:p>
            <a:pPr>
              <a:lnSpc>
                <a:spcPct val="110000"/>
              </a:lnSpc>
              <a:defRPr/>
            </a:pPr>
            <a:r>
              <a:rPr lang="en-US" sz="2800" b="1" dirty="0">
                <a:latin typeface="Candara" pitchFamily="34" charset="0"/>
              </a:rPr>
              <a:t>Assessment test (ATI TEAS)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800" b="1" dirty="0" smtClean="0">
                <a:latin typeface="Candara" pitchFamily="34" charset="0"/>
              </a:rPr>
              <a:t>All 9 criterion yields possible 100 points 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800" b="1" dirty="0" smtClean="0">
                <a:latin typeface="Candara" pitchFamily="34" charset="0"/>
              </a:rPr>
              <a:t>If eligible to apply, gather supporting documents</a:t>
            </a:r>
          </a:p>
          <a:p>
            <a:pPr>
              <a:lnSpc>
                <a:spcPct val="110000"/>
              </a:lnSpc>
              <a:defRPr/>
            </a:pPr>
            <a:r>
              <a:rPr lang="en-US" sz="2800" b="1" dirty="0" smtClean="0">
                <a:latin typeface="Candara" pitchFamily="34" charset="0"/>
              </a:rPr>
              <a:t>Class is randomly selected from qualified applicant pool</a:t>
            </a:r>
          </a:p>
          <a:p>
            <a:pPr eaLnBrk="1" hangingPunct="1">
              <a:lnSpc>
                <a:spcPct val="110000"/>
              </a:lnSpc>
              <a:defRPr/>
            </a:pPr>
            <a:endParaRPr lang="en-US" sz="2800" b="1" dirty="0" smtClean="0">
              <a:latin typeface="Candara" pitchFamily="34" charset="0"/>
            </a:endParaRPr>
          </a:p>
          <a:p>
            <a:pPr marL="45720" indent="0" eaLnBrk="1" hangingPunct="1">
              <a:lnSpc>
                <a:spcPct val="110000"/>
              </a:lnSpc>
              <a:buNone/>
              <a:defRPr/>
            </a:pPr>
            <a:endParaRPr lang="en-US" sz="2800" b="1" dirty="0" smtClean="0"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800" b="1" dirty="0" smtClean="0"/>
          </a:p>
        </p:txBody>
      </p:sp>
      <p:pic>
        <p:nvPicPr>
          <p:cNvPr id="6149" name="Picture 5" descr="C:\Users\w0000720\AppData\Local\Microsoft\Windows\Temporary Internet Files\Content.IE5\TJ710H4J\MM90030347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981200"/>
            <a:ext cx="1584867" cy="1299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36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1A6A5D5-A7AE-460E-9D0C-E0123FE8099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76200"/>
            <a:ext cx="8991600" cy="1295400"/>
          </a:xfrm>
          <a:prstGeom prst="rect">
            <a:avLst/>
          </a:prstGeom>
          <a:solidFill>
            <a:schemeClr val="tx1"/>
          </a:solidFill>
        </p:spPr>
        <p:txBody>
          <a:bodyPr anchorCtr="0">
            <a:noAutofit/>
          </a:bodyPr>
          <a:lstStyle/>
          <a:p>
            <a:pPr eaLnBrk="1" hangingPunct="1">
              <a:defRPr/>
            </a:pPr>
            <a:r>
              <a:rPr lang="en-US" sz="3600" b="1" dirty="0" smtClean="0">
                <a:latin typeface="Candara" pitchFamily="34" charset="0"/>
              </a:rPr>
              <a:t/>
            </a:r>
            <a:br>
              <a:rPr lang="en-US" sz="3600" b="1" dirty="0" smtClean="0">
                <a:latin typeface="Candara" pitchFamily="34" charset="0"/>
              </a:rPr>
            </a:br>
            <a:r>
              <a:rPr lang="en-US" b="1" dirty="0" smtClean="0">
                <a:latin typeface="Candara" pitchFamily="34" charset="0"/>
              </a:rPr>
              <a:t>Need To Submit Supporting Documents </a:t>
            </a:r>
            <a:br>
              <a:rPr lang="en-US" b="1" dirty="0" smtClean="0">
                <a:latin typeface="Candara" pitchFamily="34" charset="0"/>
              </a:rPr>
            </a:br>
            <a:endParaRPr lang="en-US" b="1" dirty="0" smtClean="0">
              <a:latin typeface="Candara" pitchFamily="34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762000" y="1981200"/>
            <a:ext cx="7696200" cy="40386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2800" b="1" dirty="0" smtClean="0">
                <a:latin typeface="Candara" pitchFamily="34" charset="0"/>
              </a:rPr>
              <a:t>Support documents confirm responses 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800" b="1" dirty="0" smtClean="0">
                <a:latin typeface="Candara" pitchFamily="34" charset="0"/>
              </a:rPr>
              <a:t>Must submit all documents with online application cover page at the same time  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800" b="1" dirty="0" smtClean="0">
                <a:latin typeface="Candara" pitchFamily="34" charset="0"/>
              </a:rPr>
              <a:t>Incomplete applications are not processed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800" b="1" dirty="0" smtClean="0">
                <a:latin typeface="Candara" pitchFamily="34" charset="0"/>
              </a:rPr>
              <a:t>It is the responsibility of the student to make sure there are no missing documents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800" b="1" dirty="0" smtClean="0">
                <a:latin typeface="Candara" pitchFamily="34" charset="0"/>
              </a:rPr>
              <a:t>Fraudulent entries disqualify the applicant</a:t>
            </a:r>
          </a:p>
        </p:txBody>
      </p:sp>
      <p:pic>
        <p:nvPicPr>
          <p:cNvPr id="5" name="Picture 2" descr="C:\Users\Dale\AppData\Local\Microsoft\Windows\INetCache\IE\0R25T9HQ\MC90043260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451" y="1371600"/>
            <a:ext cx="1630363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56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7924800" cy="4373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</a:pPr>
            <a:r>
              <a:rPr lang="en-US" sz="2800" b="1" dirty="0">
                <a:latin typeface="Candara" pitchFamily="34" charset="0"/>
              </a:rPr>
              <a:t>Current immunizations; CPR with AED for professional rescuer </a:t>
            </a:r>
          </a:p>
          <a:p>
            <a:pPr>
              <a:lnSpc>
                <a:spcPct val="105000"/>
              </a:lnSpc>
            </a:pPr>
            <a:r>
              <a:rPr lang="en-US" sz="2800" b="1" dirty="0">
                <a:latin typeface="Candara" pitchFamily="34" charset="0"/>
              </a:rPr>
              <a:t>Purchase uniforms, books, supplies, drug screen, background check, malpractice insurance, badges</a:t>
            </a:r>
          </a:p>
          <a:p>
            <a:pPr>
              <a:lnSpc>
                <a:spcPct val="105000"/>
              </a:lnSpc>
            </a:pPr>
            <a:r>
              <a:rPr lang="en-US" sz="2800" b="1" dirty="0">
                <a:latin typeface="Candara" pitchFamily="34" charset="0"/>
              </a:rPr>
              <a:t>Must have reliable transportation to off-campus clinical facilities; days or evenings</a:t>
            </a:r>
          </a:p>
          <a:p>
            <a:pPr>
              <a:lnSpc>
                <a:spcPct val="105000"/>
              </a:lnSpc>
            </a:pPr>
            <a:endParaRPr lang="en-US" b="1" dirty="0">
              <a:latin typeface="Candara" pitchFamily="34" charset="0"/>
            </a:endParaRPr>
          </a:p>
          <a:p>
            <a:endParaRPr lang="en-US" b="1" dirty="0" smtClean="0"/>
          </a:p>
        </p:txBody>
      </p:sp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0"/>
            <a:ext cx="91440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dirty="0" smtClean="0">
                <a:latin typeface="Candara" pitchFamily="34" charset="0"/>
              </a:rPr>
              <a:t>Additional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10000"/>
              </a:lnSpc>
              <a:buFontTx/>
              <a:buBlip>
                <a:blip r:embed="rId2"/>
              </a:buBlip>
            </a:pPr>
            <a:r>
              <a:rPr lang="en-US" sz="2800" b="1" dirty="0" smtClean="0">
                <a:latin typeface="Candara" pitchFamily="34" charset="0"/>
              </a:rPr>
              <a:t>English 300 satisfies writing requirements</a:t>
            </a:r>
          </a:p>
          <a:p>
            <a:pPr>
              <a:lnSpc>
                <a:spcPct val="110000"/>
              </a:lnSpc>
              <a:buFontTx/>
              <a:buBlip>
                <a:blip r:embed="rId2"/>
              </a:buBlip>
            </a:pPr>
            <a:r>
              <a:rPr lang="en-US" sz="2800" b="1" dirty="0" smtClean="0">
                <a:latin typeface="Candara" pitchFamily="34" charset="0"/>
              </a:rPr>
              <a:t>ENGRD310/312 passed with </a:t>
            </a:r>
            <a:r>
              <a:rPr lang="en-US" sz="2800" b="1" dirty="0" smtClean="0"/>
              <a:t>“</a:t>
            </a:r>
            <a:r>
              <a:rPr lang="en-US" sz="2800" b="1" dirty="0" smtClean="0">
                <a:latin typeface="Candara" pitchFamily="34" charset="0"/>
              </a:rPr>
              <a:t>C</a:t>
            </a:r>
            <a:r>
              <a:rPr lang="en-US" sz="2800" b="1" dirty="0" smtClean="0"/>
              <a:t>”</a:t>
            </a:r>
            <a:r>
              <a:rPr lang="en-US" sz="2800" b="1" dirty="0" smtClean="0">
                <a:latin typeface="Candara" pitchFamily="34" charset="0"/>
              </a:rPr>
              <a:t> meets graduation competency</a:t>
            </a:r>
          </a:p>
          <a:p>
            <a:pPr>
              <a:lnSpc>
                <a:spcPct val="110000"/>
              </a:lnSpc>
              <a:buFontTx/>
              <a:buBlip>
                <a:blip r:embed="rId2"/>
              </a:buBlip>
            </a:pPr>
            <a:r>
              <a:rPr lang="en-US" sz="2800" b="1" dirty="0" smtClean="0">
                <a:latin typeface="Candara" pitchFamily="34" charset="0"/>
              </a:rPr>
              <a:t>Math competency may be met with passing Math 100, Beg. Algebra or Math 120, Inter. Algebra (Depending on your catalog rights)</a:t>
            </a:r>
          </a:p>
          <a:p>
            <a:pPr>
              <a:lnSpc>
                <a:spcPct val="110000"/>
              </a:lnSpc>
              <a:buFontTx/>
              <a:buBlip>
                <a:blip r:embed="rId2"/>
              </a:buBlip>
            </a:pPr>
            <a:r>
              <a:rPr lang="en-US" sz="2800" b="1" dirty="0" smtClean="0">
                <a:latin typeface="Candara" pitchFamily="34" charset="0"/>
              </a:rPr>
              <a:t>BS/BA degree meets all Graduation Requirements and Competencies</a:t>
            </a:r>
          </a:p>
          <a:p>
            <a:pPr>
              <a:lnSpc>
                <a:spcPct val="110000"/>
              </a:lnSpc>
            </a:pPr>
            <a:endParaRPr lang="en-US" sz="2800" b="1" dirty="0" smtClean="0"/>
          </a:p>
        </p:txBody>
      </p:sp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81000"/>
            <a:ext cx="8763000" cy="10366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b="1" dirty="0" smtClean="0">
                <a:latin typeface="Candara" pitchFamily="34" charset="0"/>
              </a:rPr>
              <a:t>Proficiency/Graduation Requirements</a:t>
            </a:r>
          </a:p>
        </p:txBody>
      </p:sp>
      <p:pic>
        <p:nvPicPr>
          <p:cNvPr id="23555" name="Picture 4" descr="MC900439824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48006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" y="1828800"/>
            <a:ext cx="91440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  <a:cs typeface="Calibri" pitchFamily="34" charset="0"/>
              </a:rPr>
              <a:t>Background check, drug screen, immunization tracker=$115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  <a:cs typeface="Calibri" pitchFamily="34" charset="0"/>
              </a:rPr>
              <a:t>CPR with AED – Health Provider =$50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  <a:cs typeface="Calibri" pitchFamily="34" charset="0"/>
              </a:rPr>
              <a:t>Books, uniforms, Nurse Kit, supplies = $1400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  <a:cs typeface="Calibri" pitchFamily="34" charset="0"/>
              </a:rPr>
              <a:t>BRN application, IP, NCLEX, graduation = $450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  <a:cs typeface="Calibri" pitchFamily="34" charset="0"/>
              </a:rPr>
              <a:t>Malpractice insurance &amp; annual </a:t>
            </a:r>
            <a:r>
              <a:rPr lang="en-US" sz="2400" b="1" dirty="0" err="1" smtClean="0">
                <a:latin typeface="Calibri" panose="020F0502020204030204" pitchFamily="34" charset="0"/>
                <a:cs typeface="Calibri" pitchFamily="34" charset="0"/>
              </a:rPr>
              <a:t>Healthstream</a:t>
            </a:r>
            <a:r>
              <a:rPr lang="en-US" sz="2400" b="1" dirty="0" smtClean="0">
                <a:latin typeface="Calibri" panose="020F0502020204030204" pitchFamily="34" charset="0"/>
                <a:cs typeface="Calibri" pitchFamily="34" charset="0"/>
              </a:rPr>
              <a:t> = $58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latin typeface="Calibri" panose="020F0502020204030204" pitchFamily="34" charset="0"/>
                <a:cs typeface="Calibri" pitchFamily="34" charset="0"/>
              </a:rPr>
              <a:t>LiveScan</a:t>
            </a:r>
            <a:r>
              <a:rPr lang="en-US" sz="2400" b="1" dirty="0" smtClean="0">
                <a:latin typeface="Calibri" panose="020F0502020204030204" pitchFamily="34" charset="0"/>
                <a:cs typeface="Calibri" pitchFamily="34" charset="0"/>
              </a:rPr>
              <a:t> fingerprinting = $40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  <a:cs typeface="Calibri" pitchFamily="34" charset="0"/>
              </a:rPr>
              <a:t>Physical Exam, Immunizations, PPD, flu shot = $155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  <a:cs typeface="Calibri" pitchFamily="34" charset="0"/>
              </a:rPr>
              <a:t>Tuition ($46 x 29 units)= $1334</a:t>
            </a:r>
          </a:p>
          <a:p>
            <a:pPr>
              <a:buFontTx/>
              <a:buNone/>
            </a:pPr>
            <a:r>
              <a:rPr lang="en-US" sz="2400" b="1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itchFamily="34" charset="0"/>
              </a:rPr>
              <a:t>			</a:t>
            </a:r>
            <a:r>
              <a:rPr lang="en-US" sz="2400" b="1" dirty="0" smtClean="0">
                <a:solidFill>
                  <a:srgbClr val="CC0066"/>
                </a:solidFill>
                <a:latin typeface="Calibri" panose="020F0502020204030204" pitchFamily="34" charset="0"/>
                <a:cs typeface="Calibri" pitchFamily="34" charset="0"/>
              </a:rPr>
              <a:t>T O T A L </a:t>
            </a:r>
            <a:r>
              <a:rPr lang="en-US" sz="2400" b="1" i="1" dirty="0" smtClean="0">
                <a:solidFill>
                  <a:srgbClr val="CC0066"/>
                </a:solidFill>
                <a:latin typeface="Calibri" panose="020F0502020204030204" pitchFamily="34" charset="0"/>
                <a:cs typeface="Calibri" pitchFamily="34" charset="0"/>
              </a:rPr>
              <a:t>(estimate)  </a:t>
            </a:r>
            <a:r>
              <a:rPr lang="en-US" sz="2400" b="1" dirty="0" smtClean="0">
                <a:solidFill>
                  <a:srgbClr val="CC0066"/>
                </a:solidFill>
                <a:latin typeface="Calibri" panose="020F0502020204030204" pitchFamily="34" charset="0"/>
                <a:cs typeface="Calibri" pitchFamily="34" charset="0"/>
              </a:rPr>
              <a:t>= $ 3602</a:t>
            </a:r>
          </a:p>
          <a:p>
            <a:pPr>
              <a:buFontTx/>
              <a:buNone/>
            </a:pPr>
            <a:r>
              <a:rPr lang="en-US" sz="2400" b="1" dirty="0" smtClean="0">
                <a:solidFill>
                  <a:srgbClr val="FF3300"/>
                </a:solidFill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latin typeface="Calibri" panose="020F0502020204030204" pitchFamily="34" charset="0"/>
                <a:cs typeface="Calibri" pitchFamily="34" charset="0"/>
              </a:rPr>
              <a:t>(Plus access to computer, Internet, printer, ink, paper)</a:t>
            </a:r>
          </a:p>
          <a:p>
            <a:endParaRPr lang="en-US" b="1" dirty="0" smtClean="0">
              <a:latin typeface="Candara" pitchFamily="34" charset="0"/>
            </a:endParaRPr>
          </a:p>
          <a:p>
            <a:endParaRPr lang="en-US" b="1" dirty="0" smtClean="0">
              <a:latin typeface="Candara" pitchFamily="34" charset="0"/>
            </a:endParaRPr>
          </a:p>
          <a:p>
            <a:endParaRPr lang="en-US" dirty="0" smtClean="0">
              <a:latin typeface="Candara" pitchFamily="34" charset="0"/>
            </a:endParaRPr>
          </a:p>
        </p:txBody>
      </p:sp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82296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dirty="0" smtClean="0">
                <a:latin typeface="Candara" pitchFamily="34" charset="0"/>
              </a:rPr>
              <a:t>Financial Requirements</a:t>
            </a:r>
          </a:p>
        </p:txBody>
      </p:sp>
      <p:pic>
        <p:nvPicPr>
          <p:cNvPr id="25603" name="Picture 6" descr="MC900440409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73934"/>
            <a:ext cx="1524000" cy="1159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29986" y="1676400"/>
            <a:ext cx="8153400" cy="46783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Candara" pitchFamily="34" charset="0"/>
              </a:rPr>
              <a:t>Available, apply early, takes months to process; go to SCC website Financial Aid for FAFSA application and more details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800" b="1" dirty="0">
                <a:latin typeface="Candara" pitchFamily="34" charset="0"/>
              </a:rPr>
              <a:t>Students with a </a:t>
            </a:r>
            <a:r>
              <a:rPr lang="en-US" sz="2800" b="1" dirty="0" smtClean="0">
                <a:latin typeface="Candara" pitchFamily="34" charset="0"/>
              </a:rPr>
              <a:t>baccalaureate </a:t>
            </a:r>
            <a:r>
              <a:rPr lang="en-US" sz="2800" b="1" dirty="0">
                <a:latin typeface="Candara" pitchFamily="34" charset="0"/>
              </a:rPr>
              <a:t>degree or 120 units are no longer eligible for financial aid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Candara" pitchFamily="34" charset="0"/>
              </a:rPr>
              <a:t>Dollar amount varies based on number of units taken per semester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Candara" pitchFamily="34" charset="0"/>
              </a:rPr>
              <a:t>Many scholarships are available; posted on bulletin board in Nursing Department</a:t>
            </a:r>
          </a:p>
          <a:p>
            <a:pPr>
              <a:lnSpc>
                <a:spcPct val="110000"/>
              </a:lnSpc>
            </a:pPr>
            <a:endParaRPr lang="en-US" sz="2800" b="1" dirty="0" smtClean="0"/>
          </a:p>
        </p:txBody>
      </p:sp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600" b="1" dirty="0" smtClean="0">
                <a:latin typeface="Candara" pitchFamily="34" charset="0"/>
              </a:rPr>
              <a:t>Financial Aid</a:t>
            </a:r>
          </a:p>
        </p:txBody>
      </p:sp>
      <p:pic>
        <p:nvPicPr>
          <p:cNvPr id="26627" name="Picture 4" descr="MC90043163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1524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868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66"/>
              </a:buClr>
              <a:buFont typeface="Wingdings" pitchFamily="2" charset="2"/>
              <a:buNone/>
              <a:defRPr/>
            </a:pPr>
            <a:r>
              <a:rPr lang="en-US" sz="2400" b="1" dirty="0" smtClean="0">
                <a:latin typeface="Candara" pitchFamily="34" charset="0"/>
              </a:rPr>
              <a:t>AA degree in History					5 </a:t>
            </a:r>
            <a:r>
              <a:rPr lang="en-US" sz="2400" b="1" dirty="0" err="1" smtClean="0">
                <a:latin typeface="Candara" pitchFamily="34" charset="0"/>
              </a:rPr>
              <a:t>pt</a:t>
            </a:r>
            <a:endParaRPr lang="en-US" sz="2400" b="1" dirty="0" smtClean="0">
              <a:latin typeface="Candara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FF66"/>
              </a:buClr>
              <a:buFont typeface="Wingdings" pitchFamily="2" charset="2"/>
              <a:buNone/>
              <a:defRPr/>
            </a:pPr>
            <a:r>
              <a:rPr lang="en-US" sz="2400" b="1" dirty="0" smtClean="0">
                <a:latin typeface="Candara" pitchFamily="34" charset="0"/>
              </a:rPr>
              <a:t>Licensed as a Vocational Nurse			5 </a:t>
            </a:r>
            <a:r>
              <a:rPr lang="en-US" sz="2400" b="1" dirty="0" err="1" smtClean="0">
                <a:latin typeface="Candara" pitchFamily="34" charset="0"/>
              </a:rPr>
              <a:t>pt</a:t>
            </a:r>
            <a:endParaRPr lang="en-US" sz="2400" b="1" dirty="0" smtClean="0">
              <a:latin typeface="Candara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FF66"/>
              </a:buClr>
              <a:buFont typeface="Wingdings" pitchFamily="2" charset="2"/>
              <a:buNone/>
              <a:defRPr/>
            </a:pPr>
            <a:r>
              <a:rPr lang="en-US" sz="2400" b="1" dirty="0" smtClean="0">
                <a:latin typeface="Candara" pitchFamily="34" charset="0"/>
              </a:rPr>
              <a:t>GPA for BIO 430, 431, 440 = 3.25			10 </a:t>
            </a:r>
            <a:r>
              <a:rPr lang="en-US" sz="2400" b="1" dirty="0" err="1" smtClean="0">
                <a:latin typeface="Candara" pitchFamily="34" charset="0"/>
              </a:rPr>
              <a:t>pt</a:t>
            </a:r>
            <a:endParaRPr lang="en-US" sz="2400" b="1" dirty="0" smtClean="0">
              <a:latin typeface="Candara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FF66"/>
              </a:buClr>
              <a:buFont typeface="Wingdings" pitchFamily="2" charset="2"/>
              <a:buNone/>
              <a:defRPr/>
            </a:pPr>
            <a:r>
              <a:rPr lang="en-US" sz="2400" b="1" dirty="0" smtClean="0">
                <a:latin typeface="Candara" pitchFamily="34" charset="0"/>
              </a:rPr>
              <a:t>GPA = 3.75 for PSYCH 300, ENGWR 300 		10 </a:t>
            </a:r>
            <a:r>
              <a:rPr lang="en-US" sz="2400" b="1" dirty="0" err="1" smtClean="0">
                <a:latin typeface="Candara" pitchFamily="34" charset="0"/>
              </a:rPr>
              <a:t>pt</a:t>
            </a:r>
            <a:endParaRPr lang="en-US" sz="2400" b="1" dirty="0" smtClean="0">
              <a:latin typeface="Candara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FF66"/>
              </a:buClr>
              <a:buFont typeface="Wingdings" pitchFamily="2" charset="2"/>
              <a:buNone/>
              <a:defRPr/>
            </a:pPr>
            <a:r>
              <a:rPr lang="en-US" sz="2400" b="1" dirty="0" smtClean="0">
                <a:latin typeface="Candara" pitchFamily="34" charset="0"/>
              </a:rPr>
              <a:t>Has documented Learning Disability			5 </a:t>
            </a:r>
            <a:r>
              <a:rPr lang="en-US" sz="2400" b="1" dirty="0" err="1" smtClean="0">
                <a:latin typeface="Candara" pitchFamily="34" charset="0"/>
              </a:rPr>
              <a:t>pt</a:t>
            </a:r>
            <a:endParaRPr lang="en-US" sz="2400" b="1" dirty="0" smtClean="0">
              <a:latin typeface="Candara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FF66"/>
              </a:buClr>
              <a:buFont typeface="Wingdings" pitchFamily="2" charset="2"/>
              <a:buNone/>
              <a:defRPr/>
            </a:pPr>
            <a:r>
              <a:rPr lang="en-US" sz="2400" b="1" dirty="0" smtClean="0">
                <a:latin typeface="Candara" pitchFamily="34" charset="0"/>
              </a:rPr>
              <a:t>Veteran							5 </a:t>
            </a:r>
            <a:r>
              <a:rPr lang="en-US" sz="2400" b="1" dirty="0" err="1" smtClean="0">
                <a:latin typeface="Candara" pitchFamily="34" charset="0"/>
              </a:rPr>
              <a:t>pt</a:t>
            </a:r>
            <a:endParaRPr lang="en-US" sz="2400" b="1" dirty="0" smtClean="0">
              <a:latin typeface="Candara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FF66"/>
              </a:buClr>
              <a:buFont typeface="Wingdings" pitchFamily="2" charset="2"/>
              <a:buNone/>
              <a:defRPr/>
            </a:pPr>
            <a:r>
              <a:rPr lang="en-US" sz="2400" b="1" dirty="0" smtClean="0">
                <a:latin typeface="Candara" pitchFamily="34" charset="0"/>
              </a:rPr>
              <a:t>TEAS Score: Reading 66.7%				2.5 </a:t>
            </a:r>
            <a:r>
              <a:rPr lang="en-US" sz="2400" b="1" dirty="0" err="1" smtClean="0">
                <a:latin typeface="Candara" pitchFamily="34" charset="0"/>
              </a:rPr>
              <a:t>pt</a:t>
            </a:r>
            <a:endParaRPr lang="en-US" sz="2400" b="1" dirty="0" smtClean="0">
              <a:latin typeface="Candara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FF66"/>
              </a:buClr>
              <a:buFont typeface="Wingdings" pitchFamily="2" charset="2"/>
              <a:buNone/>
              <a:defRPr/>
            </a:pPr>
            <a:r>
              <a:rPr lang="en-US" sz="2400" b="1" dirty="0" smtClean="0">
                <a:latin typeface="Candara" pitchFamily="34" charset="0"/>
              </a:rPr>
              <a:t>Has 4 semesters of Spanish at accredited college	2.5 </a:t>
            </a:r>
            <a:r>
              <a:rPr lang="en-US" sz="2400" b="1" dirty="0" err="1" smtClean="0">
                <a:latin typeface="Candara" pitchFamily="34" charset="0"/>
              </a:rPr>
              <a:t>pt</a:t>
            </a:r>
            <a:endParaRPr lang="en-US" sz="2400" b="1" dirty="0" smtClean="0">
              <a:latin typeface="Candara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FF66"/>
              </a:buClr>
              <a:buFont typeface="Wingdings" pitchFamily="2" charset="2"/>
              <a:buNone/>
              <a:defRPr/>
            </a:pPr>
            <a:r>
              <a:rPr lang="en-US" sz="2400" b="1" dirty="0" smtClean="0">
                <a:latin typeface="Candara" pitchFamily="34" charset="0"/>
              </a:rPr>
              <a:t>Adjusted Individual TEAS score 64%			25 </a:t>
            </a:r>
            <a:r>
              <a:rPr lang="en-US" sz="2400" b="1" dirty="0" err="1" smtClean="0">
                <a:latin typeface="Candara" pitchFamily="34" charset="0"/>
              </a:rPr>
              <a:t>pt</a:t>
            </a:r>
            <a:endParaRPr lang="en-US" sz="2400" b="1" dirty="0" smtClean="0">
              <a:latin typeface="Candara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FF66"/>
              </a:buClr>
              <a:buFont typeface="Wingdings" pitchFamily="2" charset="2"/>
              <a:buNone/>
              <a:defRPr/>
            </a:pPr>
            <a:r>
              <a:rPr lang="en-US" sz="2400" b="1" dirty="0" smtClean="0">
                <a:latin typeface="Candara" pitchFamily="34" charset="0"/>
              </a:rPr>
              <a:t>______________________________________________	 </a:t>
            </a:r>
          </a:p>
          <a:p>
            <a:pPr eaLnBrk="1" hangingPunct="1">
              <a:lnSpc>
                <a:spcPct val="90000"/>
              </a:lnSpc>
              <a:buClr>
                <a:srgbClr val="FFFF66"/>
              </a:buClr>
              <a:buFont typeface="Wingdings" pitchFamily="2" charset="2"/>
              <a:buNone/>
              <a:defRPr/>
            </a:pPr>
            <a:r>
              <a:rPr lang="en-US" sz="2400" b="1" dirty="0" smtClean="0">
                <a:latin typeface="Candara" pitchFamily="34" charset="0"/>
              </a:rPr>
              <a:t>T O T A L   P O I N T S  = 	</a:t>
            </a:r>
            <a:r>
              <a:rPr lang="en-US" sz="2400" i="1" dirty="0" smtClean="0">
                <a:latin typeface="Candara" pitchFamily="34" charset="0"/>
              </a:rPr>
              <a:t>				</a:t>
            </a:r>
            <a:r>
              <a:rPr lang="en-US" sz="2400" b="1" dirty="0" smtClean="0">
                <a:latin typeface="Candara" pitchFamily="34" charset="0"/>
              </a:rPr>
              <a:t>70 </a:t>
            </a:r>
            <a:r>
              <a:rPr lang="en-US" sz="2400" b="1" i="1" dirty="0" err="1" smtClean="0">
                <a:latin typeface="Candara" pitchFamily="34" charset="0"/>
              </a:rPr>
              <a:t>pt</a:t>
            </a:r>
            <a:endParaRPr lang="en-US" sz="2400" b="1" i="1" dirty="0" smtClean="0">
              <a:latin typeface="Candara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i="1" dirty="0" smtClean="0">
                <a:latin typeface="Candara" pitchFamily="34" charset="0"/>
              </a:rPr>
              <a:t> </a:t>
            </a:r>
            <a:r>
              <a:rPr lang="en-US" sz="2400" i="1" dirty="0" smtClean="0">
                <a:latin typeface="Candara" pitchFamily="34" charset="0"/>
              </a:rPr>
              <a:t>(eligible to apply)</a:t>
            </a: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05800" y="6245225"/>
            <a:ext cx="838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E75D1BF-62E9-4017-9FD9-974FA57C2FFC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latin typeface="Candara" pitchFamily="34" charset="0"/>
              </a:rPr>
              <a:t>CASE STUDY: Applicant Profile Example</a:t>
            </a:r>
          </a:p>
        </p:txBody>
      </p:sp>
    </p:spTree>
    <p:extLst>
      <p:ext uri="{BB962C8B-B14F-4D97-AF65-F5344CB8AC3E}">
        <p14:creationId xmlns:p14="http://schemas.microsoft.com/office/powerpoint/2010/main" val="417050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828800"/>
            <a:ext cx="8382000" cy="449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latin typeface="Candara" pitchFamily="34" charset="0"/>
              </a:rPr>
              <a:t>Prepare graduates who: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latin typeface="Candara" pitchFamily="34" charset="0"/>
              </a:rPr>
              <a:t>Are eligible for licensure to practice as an RN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latin typeface="Candara" pitchFamily="34" charset="0"/>
              </a:rPr>
              <a:t>Have solid foundation in providing competent care at entry level of RN practice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latin typeface="Candara" pitchFamily="34" charset="0"/>
              </a:rPr>
              <a:t>Use the nursing process effectively for patients of all ages within healthcare settings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latin typeface="Candara" pitchFamily="34" charset="0"/>
              </a:rPr>
              <a:t>Function within legal and ethical boundaries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latin typeface="Candara" pitchFamily="34" charset="0"/>
              </a:rPr>
              <a:t>Pursue continuing education activities</a:t>
            </a:r>
          </a:p>
          <a:p>
            <a:pPr>
              <a:lnSpc>
                <a:spcPct val="90000"/>
              </a:lnSpc>
            </a:pPr>
            <a:endParaRPr lang="en-US" b="1" dirty="0" smtClean="0">
              <a:latin typeface="Candara" pitchFamily="34" charset="0"/>
            </a:endParaRPr>
          </a:p>
          <a:p>
            <a:pPr>
              <a:lnSpc>
                <a:spcPct val="90000"/>
              </a:lnSpc>
            </a:pPr>
            <a:endParaRPr lang="en-US" b="1" dirty="0" smtClean="0">
              <a:latin typeface="Candara" pitchFamily="34" charset="0"/>
            </a:endParaRPr>
          </a:p>
        </p:txBody>
      </p:sp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199"/>
            <a:ext cx="8229600" cy="63261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b="1" dirty="0" smtClean="0">
                <a:latin typeface="Candara" pitchFamily="34" charset="0"/>
              </a:rPr>
              <a:t>Goal of Program</a:t>
            </a:r>
          </a:p>
        </p:txBody>
      </p:sp>
      <p:pic>
        <p:nvPicPr>
          <p:cNvPr id="15363" name="Picture 4" descr="r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54875" y="304800"/>
            <a:ext cx="1295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609600" y="1752600"/>
            <a:ext cx="8153400" cy="4297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lnSpc>
                <a:spcPct val="105000"/>
              </a:lnSpc>
              <a:defRPr/>
            </a:pPr>
            <a:r>
              <a:rPr lang="en-US" sz="2800" b="1" dirty="0" smtClean="0">
                <a:latin typeface="Candara" pitchFamily="34" charset="0"/>
              </a:rPr>
              <a:t>N307 </a:t>
            </a:r>
            <a:r>
              <a:rPr lang="en-US" sz="2800" b="1" i="1" dirty="0">
                <a:latin typeface="Candara" pitchFamily="34" charset="0"/>
              </a:rPr>
              <a:t>Transition to Associate Degree Nursing - 5 units - 6 week </a:t>
            </a:r>
            <a:r>
              <a:rPr lang="en-US" sz="2800" b="1" dirty="0">
                <a:latin typeface="Candara" pitchFamily="34" charset="0"/>
              </a:rPr>
              <a:t>program;  theory and clinical </a:t>
            </a:r>
            <a:endParaRPr lang="en-US" sz="2800" b="1" dirty="0" smtClean="0">
              <a:latin typeface="Candara" pitchFamily="34" charset="0"/>
            </a:endParaRPr>
          </a:p>
          <a:p>
            <a:pPr eaLnBrk="1" hangingPunct="1">
              <a:lnSpc>
                <a:spcPct val="105000"/>
              </a:lnSpc>
              <a:defRPr/>
            </a:pPr>
            <a:r>
              <a:rPr lang="en-US" sz="2800" b="1" dirty="0">
                <a:latin typeface="Candara" pitchFamily="34" charset="0"/>
              </a:rPr>
              <a:t>Must achieve 75% or higher in </a:t>
            </a:r>
            <a:r>
              <a:rPr lang="en-US" sz="2800" b="1" dirty="0" smtClean="0">
                <a:latin typeface="Candara" pitchFamily="34" charset="0"/>
              </a:rPr>
              <a:t>N307  </a:t>
            </a:r>
            <a:r>
              <a:rPr lang="en-US" sz="2800" b="1" dirty="0">
                <a:latin typeface="Candara" pitchFamily="34" charset="0"/>
              </a:rPr>
              <a:t>and in each nursing course to progress in program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2800" b="1" dirty="0" smtClean="0">
                <a:latin typeface="Candara" pitchFamily="34" charset="0"/>
              </a:rPr>
              <a:t>New multi-criteria enrollment process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2800" b="1" dirty="0" smtClean="0">
                <a:latin typeface="Candara" pitchFamily="34" charset="0"/>
              </a:rPr>
              <a:t>Application online; check website carefully</a:t>
            </a:r>
          </a:p>
          <a:p>
            <a:r>
              <a:rPr lang="en-US" sz="2800" b="1" dirty="0" smtClean="0">
                <a:latin typeface="Candara" pitchFamily="34" charset="0"/>
              </a:rPr>
              <a:t>Prerequisites &amp; </a:t>
            </a:r>
            <a:r>
              <a:rPr lang="en-US" sz="2800" b="1" dirty="0">
                <a:latin typeface="Candara" pitchFamily="34" charset="0"/>
              </a:rPr>
              <a:t>assessment test </a:t>
            </a:r>
            <a:r>
              <a:rPr lang="en-US" sz="2800" b="1" dirty="0" smtClean="0">
                <a:latin typeface="Candara" pitchFamily="34" charset="0"/>
              </a:rPr>
              <a:t>to apply</a:t>
            </a:r>
          </a:p>
          <a:p>
            <a:endParaRPr lang="en-US" sz="2800" b="1" dirty="0" smtClean="0">
              <a:latin typeface="Candara" pitchFamily="34" charset="0"/>
            </a:endParaRPr>
          </a:p>
          <a:p>
            <a:endParaRPr lang="en-US" sz="2800" b="1" dirty="0" smtClean="0">
              <a:latin typeface="Candara" pitchFamily="34" charset="0"/>
            </a:endParaRPr>
          </a:p>
          <a:p>
            <a:endParaRPr lang="en-US" sz="2800" b="1" dirty="0" smtClean="0">
              <a:latin typeface="Candara" pitchFamily="34" charset="0"/>
            </a:endParaRPr>
          </a:p>
        </p:txBody>
      </p:sp>
      <p:sp>
        <p:nvSpPr>
          <p:cNvPr id="16385" name="Title 3"/>
          <p:cNvSpPr>
            <a:spLocks noGrp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b="1" smtClean="0">
                <a:latin typeface="Candara" pitchFamily="34" charset="0"/>
              </a:rPr>
              <a:t>Program Information</a:t>
            </a:r>
          </a:p>
        </p:txBody>
      </p:sp>
      <p:pic>
        <p:nvPicPr>
          <p:cNvPr id="4" name="Picture 5" descr="MC900150817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5290457"/>
            <a:ext cx="152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8CAB228-BF97-4C2D-A2BF-FBD32C86CF4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0" y="787381"/>
            <a:ext cx="8223656" cy="731838"/>
          </a:xfrm>
          <a:prstGeom prst="rect">
            <a:avLst/>
          </a:prstGeom>
        </p:spPr>
        <p:txBody>
          <a:bodyPr anchorCtr="0"/>
          <a:lstStyle/>
          <a:p>
            <a:pPr eaLnBrk="1" hangingPunct="1">
              <a:defRPr/>
            </a:pPr>
            <a:r>
              <a:rPr lang="en-US" sz="4000" b="1" dirty="0" smtClean="0">
                <a:latin typeface="Candara" pitchFamily="34" charset="0"/>
              </a:rPr>
              <a:t>How Do Students Benefit?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533400" y="1905000"/>
            <a:ext cx="8153400" cy="42211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800" b="1" dirty="0" smtClean="0">
                <a:latin typeface="Candara" pitchFamily="34" charset="0"/>
              </a:rPr>
              <a:t>Higher GPAs and TEAS scores increase odds of getting into the program </a:t>
            </a:r>
          </a:p>
          <a:p>
            <a:pPr eaLnBrk="1" hangingPunct="1">
              <a:lnSpc>
                <a:spcPct val="11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800" b="1" dirty="0" smtClean="0">
                <a:latin typeface="Candara" pitchFamily="34" charset="0"/>
              </a:rPr>
              <a:t>Work and life experiences can add points</a:t>
            </a: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800" b="1" dirty="0" smtClean="0">
                <a:latin typeface="Candara" pitchFamily="34" charset="0"/>
              </a:rPr>
              <a:t>Grades earn point </a:t>
            </a:r>
            <a:r>
              <a:rPr lang="en-US" sz="2800" b="1" dirty="0">
                <a:latin typeface="Candara" pitchFamily="34" charset="0"/>
              </a:rPr>
              <a:t>values; </a:t>
            </a:r>
            <a:r>
              <a:rPr lang="en-US" sz="2800" b="1" dirty="0" smtClean="0">
                <a:latin typeface="Candara" pitchFamily="34" charset="0"/>
              </a:rPr>
              <a:t>no </a:t>
            </a:r>
            <a:r>
              <a:rPr lang="en-US" sz="2800" b="1" dirty="0">
                <a:latin typeface="Candara" pitchFamily="34" charset="0"/>
              </a:rPr>
              <a:t>wait lists</a:t>
            </a:r>
          </a:p>
          <a:p>
            <a:pPr eaLnBrk="1" hangingPunct="1">
              <a:lnSpc>
                <a:spcPct val="115000"/>
              </a:lnSpc>
              <a:buFont typeface="Courier New" panose="02070309020205020404" pitchFamily="49" charset="0"/>
              <a:buChar char="o"/>
              <a:defRPr/>
            </a:pPr>
            <a:r>
              <a:rPr lang="en-US" sz="2800" b="1" dirty="0" smtClean="0">
                <a:latin typeface="Candara" pitchFamily="34" charset="0"/>
              </a:rPr>
              <a:t>When </a:t>
            </a:r>
            <a:r>
              <a:rPr lang="en-US" sz="2800" b="1" dirty="0">
                <a:latin typeface="Candara" pitchFamily="34" charset="0"/>
              </a:rPr>
              <a:t>completing </a:t>
            </a:r>
            <a:r>
              <a:rPr lang="en-US" sz="2800" b="1" dirty="0" smtClean="0">
                <a:latin typeface="Candara" pitchFamily="34" charset="0"/>
              </a:rPr>
              <a:t>online enrollment criteria  worksheet, you </a:t>
            </a:r>
            <a:r>
              <a:rPr lang="en-US" sz="2800" b="1" dirty="0">
                <a:latin typeface="Candara" pitchFamily="34" charset="0"/>
              </a:rPr>
              <a:t>will learn whether you </a:t>
            </a:r>
            <a:r>
              <a:rPr lang="en-US" sz="2800" b="1" dirty="0" smtClean="0">
                <a:latin typeface="Candara" pitchFamily="34" charset="0"/>
              </a:rPr>
              <a:t>are eligible to apply</a:t>
            </a:r>
          </a:p>
          <a:p>
            <a:pPr eaLnBrk="1" hangingPunct="1">
              <a:lnSpc>
                <a:spcPct val="115000"/>
              </a:lnSpc>
              <a:buFont typeface="Courier New" panose="02070309020205020404" pitchFamily="49" charset="0"/>
              <a:buChar char="o"/>
              <a:defRPr/>
            </a:pPr>
            <a:r>
              <a:rPr lang="en-US" sz="2800" b="1" dirty="0" smtClean="0">
                <a:latin typeface="Candara" pitchFamily="34" charset="0"/>
              </a:rPr>
              <a:t>Each worksheet is checked for accuracy </a:t>
            </a:r>
          </a:p>
          <a:p>
            <a:pPr eaLnBrk="1" hangingPunct="1">
              <a:lnSpc>
                <a:spcPct val="115000"/>
              </a:lnSpc>
              <a:defRPr/>
            </a:pPr>
            <a:endParaRPr lang="en-US" sz="2800" dirty="0"/>
          </a:p>
          <a:p>
            <a:pPr eaLnBrk="1" hangingPunct="1">
              <a:lnSpc>
                <a:spcPct val="110000"/>
              </a:lnSpc>
              <a:buFont typeface="Candara" pitchFamily="34" charset="0"/>
              <a:buChar char="•"/>
              <a:defRPr/>
            </a:pPr>
            <a:endParaRPr lang="en-US" sz="2800" b="1" dirty="0" smtClean="0">
              <a:latin typeface="Candara" pitchFamily="34" charset="0"/>
            </a:endParaRPr>
          </a:p>
        </p:txBody>
      </p:sp>
      <p:pic>
        <p:nvPicPr>
          <p:cNvPr id="1027" name="Picture 3" descr="C:\Users\w0000720\AppData\Local\Microsoft\Windows\Temporary Internet Files\Content.IE5\TJ710H4J\MC90038976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143000"/>
            <a:ext cx="12065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63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177C2E7-18AE-4F7E-AA32-A6B3D5C04917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>
          <a:xfrm>
            <a:off x="0" y="838200"/>
            <a:ext cx="8229600" cy="579438"/>
          </a:xfrm>
          <a:prstGeom prst="rect">
            <a:avLst/>
          </a:prstGeom>
        </p:spPr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smtClean="0">
                <a:latin typeface="Candara" pitchFamily="34" charset="0"/>
              </a:rPr>
              <a:t>Enrollment Criteria Includes</a:t>
            </a:r>
            <a:r>
              <a:rPr lang="en-US" sz="4000" dirty="0" smtClean="0">
                <a:latin typeface="Candara" pitchFamily="34" charset="0"/>
              </a:rPr>
              <a:t>: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>
          <a:xfrm>
            <a:off x="609600" y="1676400"/>
            <a:ext cx="8153400" cy="4373563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105000"/>
              </a:lnSpc>
              <a:defRPr/>
            </a:pPr>
            <a:r>
              <a:rPr lang="en-US" sz="2800" b="1" dirty="0" smtClean="0">
                <a:latin typeface="Candara" pitchFamily="34" charset="0"/>
              </a:rPr>
              <a:t>Previous degrees, health care licenses, certification, direct patient care experience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2800" b="1" dirty="0" smtClean="0">
                <a:latin typeface="Candara" pitchFamily="34" charset="0"/>
              </a:rPr>
              <a:t>Grade point average (GPA)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2800" b="1" dirty="0" smtClean="0">
                <a:latin typeface="Candara" pitchFamily="34" charset="0"/>
              </a:rPr>
              <a:t>Life/special circumstances, veteran status 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2800" b="1" dirty="0" smtClean="0">
                <a:latin typeface="Candara" pitchFamily="34" charset="0"/>
              </a:rPr>
              <a:t>Second language proficiency 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2800" b="1" dirty="0" smtClean="0">
                <a:latin typeface="Candara" pitchFamily="34" charset="0"/>
              </a:rPr>
              <a:t>Test of Essential Academic Skills (TEAS)</a:t>
            </a:r>
          </a:p>
        </p:txBody>
      </p:sp>
      <p:pic>
        <p:nvPicPr>
          <p:cNvPr id="6" name="Picture 3" descr="C:\Users\Dale\AppData\Local\Microsoft\Windows\INetCache\IE\A83JDPXT\MC90044196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199743"/>
            <a:ext cx="19812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362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81000" y="1752600"/>
            <a:ext cx="8305800" cy="4373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800" b="1" dirty="0" smtClean="0">
                <a:latin typeface="Candara" pitchFamily="34" charset="0"/>
              </a:rPr>
              <a:t>Take ATI </a:t>
            </a:r>
            <a:r>
              <a:rPr lang="en-US" sz="2800" b="1" dirty="0" smtClean="0">
                <a:solidFill>
                  <a:schemeClr val="tx2"/>
                </a:solidFill>
                <a:latin typeface="Candara" pitchFamily="34" charset="0"/>
              </a:rPr>
              <a:t>TEAS before applying</a:t>
            </a:r>
            <a:r>
              <a:rPr lang="en-US" sz="2800" b="1" dirty="0" smtClean="0">
                <a:latin typeface="Candara" pitchFamily="34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800" b="1" dirty="0" smtClean="0">
                <a:latin typeface="Candara" pitchFamily="34" charset="0"/>
              </a:rPr>
              <a:t>Only </a:t>
            </a:r>
            <a:r>
              <a:rPr lang="en-US" sz="2800" b="1" dirty="0" smtClean="0">
                <a:solidFill>
                  <a:schemeClr val="tx2"/>
                </a:solidFill>
                <a:latin typeface="Candara" pitchFamily="34" charset="0"/>
              </a:rPr>
              <a:t>FIRST passing test score</a:t>
            </a:r>
            <a:r>
              <a:rPr lang="en-US" sz="2800" b="1" dirty="0" smtClean="0">
                <a:latin typeface="Candara" pitchFamily="34" charset="0"/>
              </a:rPr>
              <a:t> accepted </a:t>
            </a:r>
          </a:p>
          <a:p>
            <a:pPr>
              <a:lnSpc>
                <a:spcPct val="110000"/>
              </a:lnSpc>
            </a:pPr>
            <a:r>
              <a:rPr lang="en-US" sz="2800" b="1" dirty="0" smtClean="0">
                <a:latin typeface="Candara" pitchFamily="34" charset="0"/>
              </a:rPr>
              <a:t>HIGHLY recommend studying for the test</a:t>
            </a:r>
            <a:r>
              <a:rPr lang="en-US" sz="2800" b="1" dirty="0" smtClean="0">
                <a:solidFill>
                  <a:srgbClr val="FF99FF"/>
                </a:solidFill>
                <a:latin typeface="Candara" pitchFamily="34" charset="0"/>
              </a:rPr>
              <a:t> </a:t>
            </a:r>
            <a:endParaRPr lang="en-US" sz="2800" b="1" dirty="0" smtClean="0">
              <a:solidFill>
                <a:srgbClr val="1A2907"/>
              </a:solidFill>
              <a:latin typeface="Candara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800" b="1" dirty="0" smtClean="0">
                <a:solidFill>
                  <a:schemeClr val="tx2"/>
                </a:solidFill>
                <a:latin typeface="Candara" pitchFamily="34" charset="0"/>
              </a:rPr>
              <a:t>ATI TEAS Study Manual</a:t>
            </a:r>
            <a:r>
              <a:rPr lang="en-US" sz="2800" b="1" dirty="0" smtClean="0">
                <a:latin typeface="Candara" pitchFamily="34" charset="0"/>
              </a:rPr>
              <a:t> available through grant funding in nursing office or at ATI website</a:t>
            </a:r>
          </a:p>
          <a:p>
            <a:pPr>
              <a:lnSpc>
                <a:spcPct val="110000"/>
              </a:lnSpc>
            </a:pPr>
            <a:r>
              <a:rPr lang="en-US" sz="2800" b="1" dirty="0" smtClean="0">
                <a:latin typeface="Candara" pitchFamily="34" charset="0"/>
              </a:rPr>
              <a:t>Must achieve composite score of 62 to proceed with application process</a:t>
            </a:r>
            <a:endParaRPr lang="en-US" sz="2800" b="1" dirty="0" smtClean="0"/>
          </a:p>
        </p:txBody>
      </p:sp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dirty="0" smtClean="0">
                <a:latin typeface="Candara" pitchFamily="34" charset="0"/>
              </a:rPr>
              <a:t>Assessment Test – </a:t>
            </a:r>
            <a:r>
              <a:rPr lang="en-US" sz="4000" b="1" i="1" dirty="0" smtClean="0">
                <a:latin typeface="Candara" pitchFamily="34" charset="0"/>
              </a:rPr>
              <a:t>TEAS 5</a:t>
            </a:r>
          </a:p>
        </p:txBody>
      </p:sp>
      <p:pic>
        <p:nvPicPr>
          <p:cNvPr id="18435" name="Picture 4" descr="MC900048276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2133600"/>
            <a:ext cx="11509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3400" y="1752600"/>
            <a:ext cx="8153400" cy="4373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buClr>
                <a:srgbClr val="6666FF"/>
              </a:buClr>
            </a:pPr>
            <a:r>
              <a:rPr lang="en-US" sz="2800" b="1" dirty="0" smtClean="0">
                <a:latin typeface="Candara" pitchFamily="34" charset="0"/>
              </a:rPr>
              <a:t>Bio 430 &amp; 431 Anatomy &amp; Physiology</a:t>
            </a:r>
          </a:p>
          <a:p>
            <a:pPr>
              <a:buClr>
                <a:srgbClr val="6666FF"/>
              </a:buClr>
            </a:pPr>
            <a:r>
              <a:rPr lang="en-US" sz="2800" b="1" dirty="0" smtClean="0">
                <a:latin typeface="Candara" pitchFamily="34" charset="0"/>
              </a:rPr>
              <a:t>Bio 440 General Microbiology</a:t>
            </a:r>
          </a:p>
          <a:p>
            <a:pPr>
              <a:buClr>
                <a:srgbClr val="6666FF"/>
              </a:buClr>
            </a:pPr>
            <a:r>
              <a:rPr lang="en-US" sz="2800" b="1" dirty="0" err="1" smtClean="0">
                <a:latin typeface="Candara" pitchFamily="34" charset="0"/>
              </a:rPr>
              <a:t>EngWr</a:t>
            </a:r>
            <a:r>
              <a:rPr lang="en-US" sz="2800" b="1" dirty="0" smtClean="0">
                <a:latin typeface="Candara" pitchFamily="34" charset="0"/>
              </a:rPr>
              <a:t> 300 College Composition or </a:t>
            </a:r>
          </a:p>
          <a:p>
            <a:pPr marL="45720" indent="0">
              <a:buClr>
                <a:srgbClr val="6666FF"/>
              </a:buClr>
              <a:buNone/>
            </a:pPr>
            <a:r>
              <a:rPr lang="en-US" sz="2800" b="1" dirty="0" smtClean="0">
                <a:latin typeface="Candara" pitchFamily="34" charset="0"/>
              </a:rPr>
              <a:t>  </a:t>
            </a:r>
            <a:r>
              <a:rPr lang="en-US" sz="2800" b="1" dirty="0" err="1" smtClean="0">
                <a:latin typeface="Candara" pitchFamily="34" charset="0"/>
              </a:rPr>
              <a:t>EngWr</a:t>
            </a:r>
            <a:r>
              <a:rPr lang="en-US" sz="2800" b="1" dirty="0" smtClean="0">
                <a:latin typeface="Candara" pitchFamily="34" charset="0"/>
              </a:rPr>
              <a:t> 488 Honors College Composition</a:t>
            </a:r>
          </a:p>
          <a:p>
            <a:pPr>
              <a:buClr>
                <a:srgbClr val="6666FF"/>
              </a:buClr>
            </a:pPr>
            <a:r>
              <a:rPr lang="en-US" sz="2800" b="1" dirty="0" smtClean="0">
                <a:latin typeface="Candara" pitchFamily="34" charset="0"/>
              </a:rPr>
              <a:t>Psych 300 Intro to Psychology </a:t>
            </a:r>
          </a:p>
          <a:p>
            <a:r>
              <a:rPr lang="en-US" sz="2800" b="1" dirty="0" err="1">
                <a:latin typeface="Candara" pitchFamily="34" charset="0"/>
              </a:rPr>
              <a:t>Chem</a:t>
            </a:r>
            <a:r>
              <a:rPr lang="en-US" sz="2800" b="1" dirty="0">
                <a:latin typeface="Candara" pitchFamily="34" charset="0"/>
              </a:rPr>
              <a:t> 305 is required as prerequisite for Bio 430 and Bio 440 but is not a nursing program prerequisite</a:t>
            </a:r>
          </a:p>
          <a:p>
            <a:r>
              <a:rPr lang="en-US" sz="2800" b="1" dirty="0">
                <a:latin typeface="Candara" pitchFamily="34" charset="0"/>
              </a:rPr>
              <a:t>No </a:t>
            </a:r>
            <a:r>
              <a:rPr lang="en-US" sz="2800" b="1" dirty="0"/>
              <a:t>“</a:t>
            </a:r>
            <a:r>
              <a:rPr lang="en-US" sz="2800" b="1" dirty="0">
                <a:latin typeface="Candara" pitchFamily="34" charset="0"/>
              </a:rPr>
              <a:t>in progress</a:t>
            </a:r>
            <a:r>
              <a:rPr lang="en-US" sz="2800" b="1" dirty="0"/>
              <a:t>”</a:t>
            </a:r>
            <a:r>
              <a:rPr lang="en-US" sz="2800" b="1" dirty="0">
                <a:latin typeface="Candara" pitchFamily="34" charset="0"/>
              </a:rPr>
              <a:t> courses at time of application</a:t>
            </a:r>
          </a:p>
          <a:p>
            <a:r>
              <a:rPr lang="en-US" sz="2800" b="1" dirty="0">
                <a:latin typeface="Candara" pitchFamily="34" charset="0"/>
              </a:rPr>
              <a:t>No </a:t>
            </a:r>
            <a:r>
              <a:rPr lang="en-US" sz="2800" b="1" dirty="0" err="1">
                <a:latin typeface="Candara" pitchFamily="34" charset="0"/>
              </a:rPr>
              <a:t>recency</a:t>
            </a:r>
            <a:r>
              <a:rPr lang="en-US" sz="2800" b="1" dirty="0">
                <a:latin typeface="Candara" pitchFamily="34" charset="0"/>
              </a:rPr>
              <a:t> requirement for courses</a:t>
            </a:r>
          </a:p>
          <a:p>
            <a:pPr>
              <a:buClr>
                <a:srgbClr val="6666FF"/>
              </a:buClr>
              <a:buFont typeface="Wingdings" pitchFamily="2" charset="2"/>
              <a:buChar char="§"/>
            </a:pPr>
            <a:endParaRPr lang="en-US" sz="2800" b="1" dirty="0" smtClean="0">
              <a:latin typeface="Candara" pitchFamily="34" charset="0"/>
            </a:endParaRPr>
          </a:p>
          <a:p>
            <a:pPr>
              <a:buClr>
                <a:srgbClr val="6666FF"/>
              </a:buClr>
              <a:buFont typeface="Wingdings" pitchFamily="2" charset="2"/>
              <a:buChar char="§"/>
            </a:pPr>
            <a:endParaRPr lang="en-US" b="1" dirty="0" smtClean="0">
              <a:latin typeface="Candara" pitchFamily="34" charset="0"/>
            </a:endParaRPr>
          </a:p>
          <a:p>
            <a:pPr>
              <a:buClr>
                <a:srgbClr val="6666FF"/>
              </a:buClr>
              <a:buFont typeface="Wingdings" pitchFamily="2" charset="2"/>
              <a:buChar char="§"/>
            </a:pPr>
            <a:endParaRPr lang="en-US" b="1" dirty="0" smtClean="0">
              <a:latin typeface="Candara" pitchFamily="34" charset="0"/>
            </a:endParaRPr>
          </a:p>
          <a:p>
            <a:endParaRPr lang="en-US" b="1" dirty="0" smtClean="0"/>
          </a:p>
        </p:txBody>
      </p:sp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60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dirty="0" smtClean="0">
                <a:latin typeface="Candara" pitchFamily="34" charset="0"/>
              </a:rPr>
              <a:t>Prerequisites</a:t>
            </a:r>
          </a:p>
        </p:txBody>
      </p:sp>
      <p:pic>
        <p:nvPicPr>
          <p:cNvPr id="4099" name="Picture 3" descr="C:\Users\w0000720\AppData\Local\Microsoft\Windows\Temporary Internet Files\Content.IE5\ABMVFMQS\MC9003381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041358"/>
            <a:ext cx="1306373" cy="130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83058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>
                <a:latin typeface="Candara" pitchFamily="34" charset="0"/>
              </a:rPr>
              <a:t>Communication 301 and/or 331 (Public 	Speaking or Group Communication)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>
                <a:latin typeface="Candara" pitchFamily="34" charset="0"/>
              </a:rPr>
              <a:t>Sociology </a:t>
            </a:r>
            <a:r>
              <a:rPr lang="en-US" sz="2800" b="1" dirty="0" smtClean="0">
                <a:latin typeface="Candara" pitchFamily="34" charset="0"/>
              </a:rPr>
              <a:t>321 or Cultural Anthropology 310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>
                <a:latin typeface="Candara" pitchFamily="34" charset="0"/>
              </a:rPr>
              <a:t>Graduation requirements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FFFF00"/>
                </a:solidFill>
                <a:latin typeface="Candara" pitchFamily="34" charset="0"/>
              </a:rPr>
              <a:t>Must finish G.E. courses before starting program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b="1" dirty="0" smtClean="0">
                <a:latin typeface="Candara" pitchFamily="34" charset="0"/>
              </a:rPr>
              <a:t>Recommend Nutrition &amp; Growth/Development;  no longer required pre-requisites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b="1" dirty="0" smtClean="0">
                <a:latin typeface="Candara" pitchFamily="34" charset="0"/>
              </a:rPr>
              <a:t>Humanities, Social Science, P.E. 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b="1" dirty="0" smtClean="0">
                <a:latin typeface="Candara" pitchFamily="34" charset="0"/>
              </a:rPr>
              <a:t>For more details go to SCC website and click </a:t>
            </a:r>
            <a:r>
              <a:rPr lang="en-US" sz="2400" b="1" dirty="0" smtClean="0"/>
              <a:t>“</a:t>
            </a:r>
            <a:r>
              <a:rPr lang="en-US" sz="2400" b="1" dirty="0" smtClean="0">
                <a:latin typeface="Candara" pitchFamily="34" charset="0"/>
              </a:rPr>
              <a:t>Counseling</a:t>
            </a:r>
            <a:r>
              <a:rPr lang="en-US" sz="2400" b="1" dirty="0" smtClean="0"/>
              <a:t>”</a:t>
            </a:r>
            <a:r>
              <a:rPr lang="en-US" sz="2400" b="1" dirty="0" smtClean="0">
                <a:latin typeface="Candara" pitchFamily="34" charset="0"/>
              </a:rPr>
              <a:t> in the quick link menu</a:t>
            </a:r>
          </a:p>
          <a:p>
            <a:pPr lvl="1">
              <a:buFont typeface="Wingdings" pitchFamily="2" charset="2"/>
              <a:buChar char="ü"/>
            </a:pPr>
            <a:endParaRPr lang="en-US" sz="2400" b="1" dirty="0" smtClean="0">
              <a:latin typeface="Candara" pitchFamily="34" charset="0"/>
            </a:endParaRPr>
          </a:p>
          <a:p>
            <a:endParaRPr lang="en-US" sz="2800" b="1" dirty="0" smtClean="0"/>
          </a:p>
        </p:txBody>
      </p:sp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533400"/>
            <a:ext cx="77724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en-US" sz="4000" b="1" dirty="0" smtClean="0">
                <a:latin typeface="Candara" pitchFamily="34" charset="0"/>
              </a:rPr>
              <a:t>Program Requirements</a:t>
            </a:r>
          </a:p>
        </p:txBody>
      </p:sp>
      <p:pic>
        <p:nvPicPr>
          <p:cNvPr id="5123" name="Picture 3" descr="C:\Users\w0000720\AppData\Local\Microsoft\Windows\Temporary Internet Files\Content.IE5\TJ710H4J\MM90023470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1000"/>
            <a:ext cx="12382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9554" y="1676400"/>
            <a:ext cx="86868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Candara" pitchFamily="34" charset="0"/>
              </a:rPr>
              <a:t>Current California Vocational Nurse License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Candara" pitchFamily="34" charset="0"/>
              </a:rPr>
              <a:t>Minimum of 6 months of recent LVN work experience with verification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Candara" pitchFamily="34" charset="0"/>
              </a:rPr>
              <a:t>Accredited high school transcript or GED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Candara" pitchFamily="34" charset="0"/>
              </a:rPr>
              <a:t>Minimum GPA of 3.0 in science </a:t>
            </a:r>
            <a:r>
              <a:rPr lang="en-US" sz="2800" b="1" dirty="0" smtClean="0">
                <a:latin typeface="Candara" pitchFamily="34" charset="0"/>
              </a:rPr>
              <a:t>courses</a:t>
            </a:r>
            <a:endParaRPr lang="en-US" sz="2800" b="1" dirty="0" smtClean="0">
              <a:latin typeface="Candara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Candara" pitchFamily="34" charset="0"/>
              </a:rPr>
              <a:t>Minimum GPA of 2.5 or higher in remaining </a:t>
            </a:r>
            <a:r>
              <a:rPr lang="en-US" sz="2800" b="1" dirty="0" smtClean="0">
                <a:latin typeface="Candara" pitchFamily="34" charset="0"/>
              </a:rPr>
              <a:t>courses </a:t>
            </a:r>
            <a:r>
              <a:rPr lang="en-US" sz="2800" b="1" dirty="0" smtClean="0">
                <a:latin typeface="Candara" pitchFamily="34" charset="0"/>
              </a:rPr>
              <a:t>prior to applying to </a:t>
            </a:r>
            <a:r>
              <a:rPr lang="en-US" sz="2800" b="1" dirty="0" smtClean="0">
                <a:latin typeface="Candara" pitchFamily="34" charset="0"/>
              </a:rPr>
              <a:t>N307</a:t>
            </a:r>
            <a:endParaRPr lang="en-US" sz="2800" b="1" dirty="0" smtClean="0">
              <a:latin typeface="Candara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Candara" pitchFamily="34" charset="0"/>
              </a:rPr>
              <a:t>Eligibility for </a:t>
            </a:r>
            <a:r>
              <a:rPr lang="en-US" sz="2800" b="1" dirty="0" err="1" smtClean="0">
                <a:latin typeface="Candara" pitchFamily="34" charset="0"/>
              </a:rPr>
              <a:t>EngRd</a:t>
            </a:r>
            <a:r>
              <a:rPr lang="en-US" sz="2800" b="1" dirty="0" smtClean="0">
                <a:latin typeface="Candara" pitchFamily="34" charset="0"/>
              </a:rPr>
              <a:t> 310 or 312 verified by reading assessment test or completion of </a:t>
            </a:r>
            <a:r>
              <a:rPr lang="en-US" sz="2800" b="1" dirty="0" err="1" smtClean="0">
                <a:latin typeface="Candara" pitchFamily="34" charset="0"/>
              </a:rPr>
              <a:t>EngRd</a:t>
            </a:r>
            <a:r>
              <a:rPr lang="en-US" sz="2800" b="1" dirty="0" smtClean="0">
                <a:latin typeface="Candara" pitchFamily="34" charset="0"/>
              </a:rPr>
              <a:t> 310</a:t>
            </a:r>
          </a:p>
        </p:txBody>
      </p:sp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609600"/>
            <a:ext cx="8991600" cy="8080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>
                <a:latin typeface="Candara" pitchFamily="34" charset="0"/>
              </a:rPr>
              <a:t>Requirements for Application</a:t>
            </a:r>
          </a:p>
        </p:txBody>
      </p:sp>
      <p:pic>
        <p:nvPicPr>
          <p:cNvPr id="6" name="Picture 5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2514600"/>
            <a:ext cx="111064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584</TotalTime>
  <Words>713</Words>
  <Application>Microsoft Office PowerPoint</Application>
  <PresentationFormat>On-screen Show (4:3)</PresentationFormat>
  <Paragraphs>121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Grid</vt:lpstr>
      <vt:lpstr>Sacramento City College                 LVN To  RN Career Mobility Program</vt:lpstr>
      <vt:lpstr>Goal of Program</vt:lpstr>
      <vt:lpstr>Program Information</vt:lpstr>
      <vt:lpstr>How Do Students Benefit?</vt:lpstr>
      <vt:lpstr>Enrollment Criteria Includes:</vt:lpstr>
      <vt:lpstr>Assessment Test – TEAS 5</vt:lpstr>
      <vt:lpstr>Prerequisites</vt:lpstr>
      <vt:lpstr>Program Requirements</vt:lpstr>
      <vt:lpstr>Requirements for Application</vt:lpstr>
      <vt:lpstr>MULTI-SCREENING CRITERIA</vt:lpstr>
      <vt:lpstr> Need To Submit Supporting Documents  </vt:lpstr>
      <vt:lpstr>Additional information</vt:lpstr>
      <vt:lpstr>Proficiency/Graduation Requirements</vt:lpstr>
      <vt:lpstr>Financial Requirements</vt:lpstr>
      <vt:lpstr>Financial Aid</vt:lpstr>
      <vt:lpstr>CASE STUDY: Applicant Profile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Beat</dc:title>
  <dc:creator>Cohen, Dale S.</dc:creator>
  <cp:lastModifiedBy>Cohen, Dale</cp:lastModifiedBy>
  <cp:revision>108</cp:revision>
  <cp:lastPrinted>2012-06-01T20:32:16Z</cp:lastPrinted>
  <dcterms:modified xsi:type="dcterms:W3CDTF">2016-05-03T23:04:17Z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TC103367969990</vt:lpwstr>
  </property>
</Properties>
</file>